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4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1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5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830-1067-408E-A3F6-D4F59E00D65D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Coursera Capstone Project: Applied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Kristof Domokos Szabo</a:t>
            </a:r>
          </a:p>
          <a:p>
            <a:r>
              <a:rPr lang="hu-HU" dirty="0" smtClean="0"/>
              <a:t>Budapest, Hungary</a:t>
            </a:r>
          </a:p>
          <a:p>
            <a:r>
              <a:rPr lang="hu-HU" dirty="0" smtClean="0"/>
              <a:t>2020.04.26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8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 the second phase of the research, venue data has been pulled and segmented in order to understand how Hungarian restaurants and Hungarian venues are distributed in New York.</a:t>
            </a:r>
          </a:p>
          <a:p>
            <a:r>
              <a:rPr lang="hu-HU" dirty="0" smtClean="0"/>
              <a:t>On one hand, a high density of Hungarian restaurants are not favored because of competition.</a:t>
            </a:r>
          </a:p>
          <a:p>
            <a:r>
              <a:rPr lang="hu-HU" dirty="0" smtClean="0"/>
              <a:t>On the other hand, proximity of Hungarian venues is crucial, as it can be a foundation for customer base.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6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When visualized on a folium map, analysis has shown that the majority of Hungarian restaurants are in Manhattan.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852818"/>
            <a:ext cx="5764213" cy="38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Furthermore, the majority of Hungarian venues are also in Manhattan.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80" y="2446346"/>
            <a:ext cx="4094884" cy="42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Based on this, the recommendation is to open a restaurant in close proximity to those venues outside of the Manhattan borough.</a:t>
            </a:r>
          </a:p>
        </p:txBody>
      </p:sp>
    </p:spTree>
    <p:extLst>
      <p:ext uri="{BB962C8B-B14F-4D97-AF65-F5344CB8AC3E}">
        <p14:creationId xmlns:p14="http://schemas.microsoft.com/office/powerpoint/2010/main" val="22288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132"/>
            <a:ext cx="7754505" cy="18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fontScale="625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2" y="2776537"/>
            <a:ext cx="6751782" cy="38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Analysis has concluded that none of the neighborhoods in Brooklyn and Queens have more than 4 restaurants.</a:t>
            </a:r>
          </a:p>
        </p:txBody>
      </p:sp>
    </p:spTree>
    <p:extLst>
      <p:ext uri="{BB962C8B-B14F-4D97-AF65-F5344CB8AC3E}">
        <p14:creationId xmlns:p14="http://schemas.microsoft.com/office/powerpoint/2010/main" val="369549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Discussion and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8266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The scope of this project was to determine the right location opening a new Hungarian restaurant in the United States. After thorough analysis, it has been determined that New York is an ideal location for such venue.</a:t>
            </a:r>
          </a:p>
          <a:p>
            <a:r>
              <a:rPr lang="hu-HU" dirty="0" smtClean="0"/>
              <a:t>Competition analysis has shown that most Hungarian venues and restaurants are located in Manhattan, and some of the neighboring boroughs have been targeted for further analysis.</a:t>
            </a:r>
          </a:p>
          <a:p>
            <a:r>
              <a:rPr lang="hu-HU" dirty="0" smtClean="0"/>
              <a:t>Analysis of Brooklyn and Queens have shown that none of their neighborhoods have a large density of restaurants.</a:t>
            </a:r>
          </a:p>
          <a:p>
            <a:r>
              <a:rPr lang="hu-HU" dirty="0" smtClean="0"/>
              <a:t>The author recommends to carry out further on-field research in Brookly and Queens to determine the location for the venue.</a:t>
            </a:r>
          </a:p>
        </p:txBody>
      </p:sp>
    </p:spTree>
    <p:extLst>
      <p:ext uri="{BB962C8B-B14F-4D97-AF65-F5344CB8AC3E}">
        <p14:creationId xmlns:p14="http://schemas.microsoft.com/office/powerpoint/2010/main" val="254417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</a:p>
          <a:p>
            <a:r>
              <a:rPr lang="hu-HU" dirty="0" smtClean="0"/>
              <a:t>Problem Statement</a:t>
            </a:r>
          </a:p>
          <a:p>
            <a:r>
              <a:rPr lang="hu-HU" dirty="0" smtClean="0"/>
              <a:t>Data</a:t>
            </a:r>
          </a:p>
          <a:p>
            <a:r>
              <a:rPr lang="hu-HU" dirty="0" smtClean="0"/>
              <a:t>Methodology</a:t>
            </a:r>
          </a:p>
          <a:p>
            <a:r>
              <a:rPr lang="hu-HU" dirty="0" smtClean="0"/>
              <a:t>Results</a:t>
            </a:r>
          </a:p>
          <a:p>
            <a:r>
              <a:rPr lang="hu-HU" dirty="0" smtClean="0"/>
              <a:t>Discussion</a:t>
            </a:r>
          </a:p>
          <a:p>
            <a:r>
              <a:rPr lang="hu-HU" dirty="0" smtClean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2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According to Statista, the United States restaurant industry generated a staggering 745.61 billion USD in sales during 2018.</a:t>
            </a:r>
          </a:p>
          <a:p>
            <a:r>
              <a:rPr lang="hu-HU" dirty="0" smtClean="0"/>
              <a:t>The average household spending on eating out was 4400 USD a year across the United States.</a:t>
            </a:r>
          </a:p>
          <a:p>
            <a:r>
              <a:rPr lang="hu-HU" dirty="0" smtClean="0"/>
              <a:t>In this hypothetical project a group of Hungarian investors are looking into opening up a Hungarian Fine dining restaurant in one of the major cities around the United States.</a:t>
            </a:r>
          </a:p>
          <a:p>
            <a:endParaRPr lang="hu-H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Hungary is a relatively small country of 10 million, its brand and cuisine is relatively unknown in the United States.</a:t>
            </a:r>
          </a:p>
          <a:p>
            <a:r>
              <a:rPr lang="hu-HU" dirty="0" smtClean="0"/>
              <a:t>Which major city would make sense to open the first restaurant, considering the boost it could receive from population of Hungarian ancestry?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8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Several data sources have been used in the project, including:</a:t>
            </a:r>
          </a:p>
          <a:p>
            <a:r>
              <a:rPr lang="hu-HU" dirty="0" smtClean="0"/>
              <a:t>Venue data extracted trough Foursquare API</a:t>
            </a:r>
          </a:p>
          <a:p>
            <a:r>
              <a:rPr lang="hu-HU" dirty="0" smtClean="0"/>
              <a:t>Supporting data scraped from numerous websites using BeautifulSoup</a:t>
            </a:r>
          </a:p>
          <a:p>
            <a:r>
              <a:rPr lang="hu-HU" dirty="0" smtClean="0"/>
              <a:t>GeoJSON for visualizing results around the potential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4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first phase of this research principally relies on scraped web data, which determined the primary location for opening up the restaurant.</a:t>
            </a:r>
          </a:p>
          <a:p>
            <a:r>
              <a:rPr lang="hu-HU" dirty="0" smtClean="0"/>
              <a:t>In the second phase of the research, Foursquare API is used to collect venue data, firstly to identify competition and potential customer base for the restaurant.</a:t>
            </a:r>
          </a:p>
          <a:p>
            <a:r>
              <a:rPr lang="hu-HU" dirty="0" smtClean="0"/>
              <a:t>In the third phase, potential boroughs in the city are explored where the restaurant could be opened, using Pandas dataframe and Foursquare API.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2829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author of this Notebook works on the assumption that cities with a sizeable Hungarian-American population and Hungarian venues will be more likely to convert to customers for the restaurant.</a:t>
            </a:r>
          </a:p>
          <a:p>
            <a:r>
              <a:rPr lang="hu-HU" dirty="0" smtClean="0"/>
              <a:t>In order to support this, states with a sizeable Hungarian diaspora have been extracted. These numbers have been paired with economic information and overall population sizes to better support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1502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10" y="398462"/>
            <a:ext cx="10515600" cy="1325563"/>
          </a:xfrm>
        </p:spPr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3" y="2324389"/>
            <a:ext cx="4267200" cy="340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17" y="2494895"/>
            <a:ext cx="6378575" cy="30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7030"/>
          </a:xfrm>
        </p:spPr>
        <p:txBody>
          <a:bodyPr/>
          <a:lstStyle/>
          <a:p>
            <a:r>
              <a:rPr lang="hu-HU" dirty="0" smtClean="0"/>
              <a:t>The potential location has been determined by choosing the city with the biggest population (potential customer base), economic strength and relative size of Hungarian-American population.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04" y="3777672"/>
            <a:ext cx="11601765" cy="1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6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722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Coursera Capstone Project: Applied Data Science</vt:lpstr>
      <vt:lpstr>Overview</vt:lpstr>
      <vt:lpstr>Introduction</vt:lpstr>
      <vt:lpstr>Problem Statement</vt:lpstr>
      <vt:lpstr>Data</vt:lpstr>
      <vt:lpstr>Methodology</vt:lpstr>
      <vt:lpstr>Results – First Phase</vt:lpstr>
      <vt:lpstr>Results – First Phase</vt:lpstr>
      <vt:lpstr>Results – First Phase</vt:lpstr>
      <vt:lpstr>Results – Second Phase</vt:lpstr>
      <vt:lpstr>Results – Second Phase</vt:lpstr>
      <vt:lpstr>Results – Second Phase</vt:lpstr>
      <vt:lpstr>Results – Second Phase</vt:lpstr>
      <vt:lpstr>Results – Third phase</vt:lpstr>
      <vt:lpstr>Results – Third phase</vt:lpstr>
      <vt:lpstr>Results – Third phase</vt:lpstr>
      <vt:lpstr>Discussion and Conclusion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Project: Applied Data Science</dc:title>
  <dc:creator>kdszabo</dc:creator>
  <cp:lastModifiedBy>kdszabo</cp:lastModifiedBy>
  <cp:revision>6</cp:revision>
  <dcterms:created xsi:type="dcterms:W3CDTF">2020-04-26T08:46:35Z</dcterms:created>
  <dcterms:modified xsi:type="dcterms:W3CDTF">2020-04-26T09:30:54Z</dcterms:modified>
</cp:coreProperties>
</file>